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aleway"/>
      <p:regular r:id="rId17"/>
      <p:bold r:id="rId18"/>
      <p:italic r:id="rId19"/>
      <p:boldItalic r:id="rId20"/>
    </p:embeddedFont>
    <p:embeddedFont>
      <p:font typeface="La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Italic.fntdata"/><Relationship Id="rId11" Type="http://schemas.openxmlformats.org/officeDocument/2006/relationships/slide" Target="slides/slide6.xml"/><Relationship Id="rId22" Type="http://schemas.openxmlformats.org/officeDocument/2006/relationships/font" Target="fonts/Lato-bold.fntdata"/><Relationship Id="rId10" Type="http://schemas.openxmlformats.org/officeDocument/2006/relationships/slide" Target="slides/slide5.xml"/><Relationship Id="rId21" Type="http://schemas.openxmlformats.org/officeDocument/2006/relationships/font" Target="fonts/Lato-regular.fntdata"/><Relationship Id="rId13" Type="http://schemas.openxmlformats.org/officeDocument/2006/relationships/slide" Target="slides/slide8.xml"/><Relationship Id="rId24" Type="http://schemas.openxmlformats.org/officeDocument/2006/relationships/font" Target="fonts/Lato-boldItalic.fntdata"/><Relationship Id="rId12" Type="http://schemas.openxmlformats.org/officeDocument/2006/relationships/slide" Target="slides/slide7.xml"/><Relationship Id="rId23" Type="http://schemas.openxmlformats.org/officeDocument/2006/relationships/font" Target="fonts/La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aleway-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aleway-italic.fntdata"/><Relationship Id="rId6" Type="http://schemas.openxmlformats.org/officeDocument/2006/relationships/slide" Target="slides/slide1.xml"/><Relationship Id="rId18" Type="http://schemas.openxmlformats.org/officeDocument/2006/relationships/font" Target="fonts/Raleway-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26a349954d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26a349954d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9c770f346d10fca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9c770f346d10fca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fa38094029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fa38094029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1658db68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1658db68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fa38094029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fa38094029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Preprocessing pipeline workflow</a:t>
            </a:r>
            <a:endParaRPr/>
          </a:p>
          <a:p>
            <a:pPr indent="0" lvl="0" marL="0" rtl="0" algn="l">
              <a:spcBef>
                <a:spcPts val="0"/>
              </a:spcBef>
              <a:spcAft>
                <a:spcPts val="0"/>
              </a:spcAft>
              <a:buNone/>
            </a:pPr>
            <a:r>
              <a:rPr lang="en"/>
              <a:t>Speech to text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172c2841a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172c2841a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1658db68c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1658db68c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f0d8ad07d8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f0d8ad07d8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26a349954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26a349954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7.jp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1" Type="http://schemas.openxmlformats.org/officeDocument/2006/relationships/image" Target="../media/image10.png"/><Relationship Id="rId10" Type="http://schemas.openxmlformats.org/officeDocument/2006/relationships/image" Target="../media/image12.png"/><Relationship Id="rId12" Type="http://schemas.openxmlformats.org/officeDocument/2006/relationships/image" Target="../media/image6.png"/><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14.png"/><Relationship Id="rId5" Type="http://schemas.openxmlformats.org/officeDocument/2006/relationships/image" Target="../media/image9.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4" name="Shape 134"/>
        <p:cNvGrpSpPr/>
        <p:nvPr/>
      </p:nvGrpSpPr>
      <p:grpSpPr>
        <a:xfrm>
          <a:off x="0" y="0"/>
          <a:ext cx="0" cy="0"/>
          <a:chOff x="0" y="0"/>
          <a:chExt cx="0" cy="0"/>
        </a:xfrm>
      </p:grpSpPr>
      <p:sp>
        <p:nvSpPr>
          <p:cNvPr id="135" name="Google Shape;135;p17"/>
          <p:cNvSpPr txBox="1"/>
          <p:nvPr>
            <p:ph idx="4294967295" type="ctrTitle"/>
          </p:nvPr>
        </p:nvSpPr>
        <p:spPr>
          <a:xfrm>
            <a:off x="729450" y="1322450"/>
            <a:ext cx="80085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Improving Text Extraction Accuracy with Image Preprocessing </a:t>
            </a:r>
            <a:endParaRPr/>
          </a:p>
          <a:p>
            <a:pPr indent="0" lvl="0" marL="0" rtl="0" algn="l">
              <a:spcBef>
                <a:spcPts val="1000"/>
              </a:spcBef>
              <a:spcAft>
                <a:spcPts val="0"/>
              </a:spcAft>
              <a:buNone/>
            </a:pPr>
            <a:r>
              <a:rPr b="0" i="1" lang="en" sz="1300"/>
              <a:t>Under the guidance of </a:t>
            </a:r>
            <a:r>
              <a:rPr i="1" lang="en" sz="1300"/>
              <a:t> </a:t>
            </a:r>
            <a:r>
              <a:rPr lang="en" sz="1300"/>
              <a:t>Dr. T. Sridevi</a:t>
            </a:r>
            <a:endParaRPr sz="1300"/>
          </a:p>
          <a:p>
            <a:pPr indent="0" lvl="0" marL="0" rtl="0" algn="l">
              <a:spcBef>
                <a:spcPts val="0"/>
              </a:spcBef>
              <a:spcAft>
                <a:spcPts val="0"/>
              </a:spcAft>
              <a:buNone/>
            </a:pPr>
            <a:r>
              <a:t/>
            </a:r>
            <a:endParaRPr/>
          </a:p>
        </p:txBody>
      </p:sp>
      <p:sp>
        <p:nvSpPr>
          <p:cNvPr id="136" name="Google Shape;136;p17"/>
          <p:cNvSpPr txBox="1"/>
          <p:nvPr>
            <p:ph idx="4294967295" type="subTitle"/>
          </p:nvPr>
        </p:nvSpPr>
        <p:spPr>
          <a:xfrm>
            <a:off x="7692475" y="4347750"/>
            <a:ext cx="1425000" cy="6873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rPr lang="en" sz="1200"/>
              <a:t>BE2102-07</a:t>
            </a:r>
            <a:endParaRPr sz="1200"/>
          </a:p>
          <a:p>
            <a:pPr indent="0" lvl="0" marL="0" rtl="0" algn="l">
              <a:spcBef>
                <a:spcPts val="0"/>
              </a:spcBef>
              <a:spcAft>
                <a:spcPts val="0"/>
              </a:spcAft>
              <a:buNone/>
            </a:pPr>
            <a:r>
              <a:rPr lang="en" sz="1200"/>
              <a:t>1601 18 733 067</a:t>
            </a:r>
            <a:endParaRPr sz="1200"/>
          </a:p>
          <a:p>
            <a:pPr indent="0" lvl="0" marL="0" rtl="0" algn="l">
              <a:spcBef>
                <a:spcPts val="0"/>
              </a:spcBef>
              <a:spcAft>
                <a:spcPts val="0"/>
              </a:spcAft>
              <a:buNone/>
            </a:pPr>
            <a:r>
              <a:rPr lang="en" sz="1200"/>
              <a:t>1601 18 733 081</a:t>
            </a:r>
            <a:endParaRPr sz="1200"/>
          </a:p>
        </p:txBody>
      </p:sp>
      <p:sp>
        <p:nvSpPr>
          <p:cNvPr id="137" name="Google Shape;137;p17"/>
          <p:cNvSpPr/>
          <p:nvPr/>
        </p:nvSpPr>
        <p:spPr>
          <a:xfrm>
            <a:off x="11" y="-5"/>
            <a:ext cx="9144000" cy="515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8" name="Google Shape;138;p17"/>
          <p:cNvPicPr preferRelativeResize="0"/>
          <p:nvPr/>
        </p:nvPicPr>
        <p:blipFill>
          <a:blip r:embed="rId3">
            <a:alphaModFix/>
          </a:blip>
          <a:stretch>
            <a:fillRect/>
          </a:stretch>
        </p:blipFill>
        <p:spPr>
          <a:xfrm>
            <a:off x="7813774" y="137950"/>
            <a:ext cx="1182425" cy="15478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Steps</a:t>
            </a:r>
            <a:endParaRPr/>
          </a:p>
        </p:txBody>
      </p:sp>
      <p:sp>
        <p:nvSpPr>
          <p:cNvPr id="215" name="Google Shape;215;p26"/>
          <p:cNvSpPr txBox="1"/>
          <p:nvPr>
            <p:ph idx="1" type="body"/>
          </p:nvPr>
        </p:nvSpPr>
        <p:spPr>
          <a:xfrm>
            <a:off x="729325" y="2078875"/>
            <a:ext cx="7806900" cy="2108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Develop code for converting text to speech</a:t>
            </a:r>
            <a:endParaRPr sz="1400"/>
          </a:p>
          <a:p>
            <a:pPr indent="-317500" lvl="0" marL="457200" rtl="0" algn="l">
              <a:spcBef>
                <a:spcPts val="0"/>
              </a:spcBef>
              <a:spcAft>
                <a:spcPts val="0"/>
              </a:spcAft>
              <a:buSzPts val="1400"/>
              <a:buChar char="●"/>
            </a:pPr>
            <a:r>
              <a:rPr lang="en" sz="1400"/>
              <a:t>Test the software with varied images and maintain a log of defects</a:t>
            </a:r>
            <a:endParaRPr sz="1400"/>
          </a:p>
          <a:p>
            <a:pPr indent="-317500" lvl="0" marL="457200" rtl="0" algn="l">
              <a:spcBef>
                <a:spcPts val="0"/>
              </a:spcBef>
              <a:spcAft>
                <a:spcPts val="0"/>
              </a:spcAft>
              <a:buSzPts val="1400"/>
              <a:buChar char="●"/>
            </a:pPr>
            <a:r>
              <a:rPr lang="en" sz="1400"/>
              <a:t>Deploy the software as an API</a:t>
            </a:r>
            <a:endParaRPr sz="1400"/>
          </a:p>
          <a:p>
            <a:pPr indent="-317500" lvl="0" marL="457200" rtl="0" algn="l">
              <a:spcBef>
                <a:spcPts val="0"/>
              </a:spcBef>
              <a:spcAft>
                <a:spcPts val="0"/>
              </a:spcAft>
              <a:buSzPts val="1400"/>
              <a:buChar char="●"/>
            </a:pPr>
            <a:r>
              <a:rPr lang="en" sz="1400"/>
              <a:t>Document final result, findings and accomplishments to the Department.</a:t>
            </a:r>
            <a:endParaRPr sz="1400"/>
          </a:p>
        </p:txBody>
      </p:sp>
      <p:sp>
        <p:nvSpPr>
          <p:cNvPr id="216" name="Google Shape;216;p2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0" st="0"/>
                                            </p:txEl>
                                          </p:spTgt>
                                        </p:tgtEl>
                                        <p:attrNameLst>
                                          <p:attrName>style.visibility</p:attrName>
                                        </p:attrNameLst>
                                      </p:cBhvr>
                                      <p:to>
                                        <p:strVal val="visible"/>
                                      </p:to>
                                    </p:set>
                                    <p:animEffect filter="fade" transition="in">
                                      <p:cBhvr>
                                        <p:cTn dur="1000"/>
                                        <p:tgtEl>
                                          <p:spTgt spid="2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1" st="1"/>
                                            </p:txEl>
                                          </p:spTgt>
                                        </p:tgtEl>
                                        <p:attrNameLst>
                                          <p:attrName>style.visibility</p:attrName>
                                        </p:attrNameLst>
                                      </p:cBhvr>
                                      <p:to>
                                        <p:strVal val="visible"/>
                                      </p:to>
                                    </p:set>
                                    <p:animEffect filter="fade" transition="in">
                                      <p:cBhvr>
                                        <p:cTn dur="1000"/>
                                        <p:tgtEl>
                                          <p:spTgt spid="21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2" st="2"/>
                                            </p:txEl>
                                          </p:spTgt>
                                        </p:tgtEl>
                                        <p:attrNameLst>
                                          <p:attrName>style.visibility</p:attrName>
                                        </p:attrNameLst>
                                      </p:cBhvr>
                                      <p:to>
                                        <p:strVal val="visible"/>
                                      </p:to>
                                    </p:set>
                                    <p:animEffect filter="fade" transition="in">
                                      <p:cBhvr>
                                        <p:cTn dur="1000"/>
                                        <p:tgtEl>
                                          <p:spTgt spid="21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3" st="3"/>
                                            </p:txEl>
                                          </p:spTgt>
                                        </p:tgtEl>
                                        <p:attrNameLst>
                                          <p:attrName>style.visibility</p:attrName>
                                        </p:attrNameLst>
                                      </p:cBhvr>
                                      <p:to>
                                        <p:strVal val="visible"/>
                                      </p:to>
                                    </p:set>
                                    <p:animEffect filter="fade" transition="in">
                                      <p:cBhvr>
                                        <p:cTn dur="1000"/>
                                        <p:tgtEl>
                                          <p:spTgt spid="21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20" name="Shape 220"/>
        <p:cNvGrpSpPr/>
        <p:nvPr/>
      </p:nvGrpSpPr>
      <p:grpSpPr>
        <a:xfrm>
          <a:off x="0" y="0"/>
          <a:ext cx="0" cy="0"/>
          <a:chOff x="0" y="0"/>
          <a:chExt cx="0" cy="0"/>
        </a:xfrm>
      </p:grpSpPr>
      <p:sp>
        <p:nvSpPr>
          <p:cNvPr id="221" name="Google Shape;221;p27"/>
          <p:cNvSpPr txBox="1"/>
          <p:nvPr/>
        </p:nvSpPr>
        <p:spPr>
          <a:xfrm>
            <a:off x="421500" y="2248500"/>
            <a:ext cx="8301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Raleway"/>
                <a:ea typeface="Raleway"/>
                <a:cs typeface="Raleway"/>
                <a:sym typeface="Raleway"/>
              </a:rPr>
              <a:t>Thank You </a:t>
            </a:r>
            <a:endParaRPr b="1" sz="3000">
              <a:solidFill>
                <a:schemeClr val="dk2"/>
              </a:solidFill>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2" name="Shape 142"/>
        <p:cNvGrpSpPr/>
        <p:nvPr/>
      </p:nvGrpSpPr>
      <p:grpSpPr>
        <a:xfrm>
          <a:off x="0" y="0"/>
          <a:ext cx="0" cy="0"/>
          <a:chOff x="0" y="0"/>
          <a:chExt cx="0" cy="0"/>
        </a:xfrm>
      </p:grpSpPr>
      <p:sp>
        <p:nvSpPr>
          <p:cNvPr id="143" name="Google Shape;143;p18"/>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144" name="Google Shape;144;p18"/>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333333"/>
                </a:solidFill>
              </a:rPr>
              <a:t>Problem Statement</a:t>
            </a:r>
            <a:endParaRPr sz="1700">
              <a:solidFill>
                <a:srgbClr val="333333"/>
              </a:solidFill>
            </a:endParaRPr>
          </a:p>
          <a:p>
            <a:pPr indent="0" lvl="0" marL="0" rtl="0" algn="l">
              <a:spcBef>
                <a:spcPts val="1600"/>
              </a:spcBef>
              <a:spcAft>
                <a:spcPts val="0"/>
              </a:spcAft>
              <a:buNone/>
            </a:pPr>
            <a:r>
              <a:rPr lang="en" sz="1700">
                <a:solidFill>
                  <a:srgbClr val="333333"/>
                </a:solidFill>
              </a:rPr>
              <a:t>Methodology</a:t>
            </a:r>
            <a:endParaRPr sz="1700">
              <a:solidFill>
                <a:srgbClr val="333333"/>
              </a:solidFill>
            </a:endParaRPr>
          </a:p>
          <a:p>
            <a:pPr indent="0" lvl="0" marL="0" rtl="0" algn="l">
              <a:spcBef>
                <a:spcPts val="1600"/>
              </a:spcBef>
              <a:spcAft>
                <a:spcPts val="0"/>
              </a:spcAft>
              <a:buNone/>
            </a:pPr>
            <a:r>
              <a:rPr lang="en" sz="1700">
                <a:solidFill>
                  <a:srgbClr val="333333"/>
                </a:solidFill>
              </a:rPr>
              <a:t>Architecture</a:t>
            </a:r>
            <a:endParaRPr sz="1700">
              <a:solidFill>
                <a:srgbClr val="333333"/>
              </a:solidFill>
            </a:endParaRPr>
          </a:p>
          <a:p>
            <a:pPr indent="0" lvl="0" marL="0" rtl="0" algn="l">
              <a:spcBef>
                <a:spcPts val="1600"/>
              </a:spcBef>
              <a:spcAft>
                <a:spcPts val="0"/>
              </a:spcAft>
              <a:buNone/>
            </a:pPr>
            <a:r>
              <a:rPr lang="en" sz="1700">
                <a:solidFill>
                  <a:srgbClr val="333333"/>
                </a:solidFill>
              </a:rPr>
              <a:t>Project Status</a:t>
            </a:r>
            <a:endParaRPr sz="1700">
              <a:solidFill>
                <a:srgbClr val="333333"/>
              </a:solidFill>
            </a:endParaRPr>
          </a:p>
          <a:p>
            <a:pPr indent="0" lvl="0" marL="0" rtl="0" algn="l">
              <a:spcBef>
                <a:spcPts val="1600"/>
              </a:spcBef>
              <a:spcAft>
                <a:spcPts val="0"/>
              </a:spcAft>
              <a:buNone/>
            </a:pPr>
            <a:r>
              <a:rPr lang="en" sz="1700">
                <a:solidFill>
                  <a:srgbClr val="333333"/>
                </a:solidFill>
              </a:rPr>
              <a:t>Code</a:t>
            </a:r>
            <a:endParaRPr sz="1700">
              <a:solidFill>
                <a:srgbClr val="333333"/>
              </a:solidFill>
            </a:endParaRPr>
          </a:p>
          <a:p>
            <a:pPr indent="0" lvl="0" marL="0" rtl="0" algn="l">
              <a:spcBef>
                <a:spcPts val="1600"/>
              </a:spcBef>
              <a:spcAft>
                <a:spcPts val="0"/>
              </a:spcAft>
              <a:buNone/>
            </a:pPr>
            <a:r>
              <a:t/>
            </a:r>
            <a:endParaRPr sz="1700">
              <a:solidFill>
                <a:srgbClr val="333333"/>
              </a:solidFill>
            </a:endParaRPr>
          </a:p>
          <a:p>
            <a:pPr indent="0" lvl="0" marL="0" rtl="0" algn="l">
              <a:spcBef>
                <a:spcPts val="1600"/>
              </a:spcBef>
              <a:spcAft>
                <a:spcPts val="1600"/>
              </a:spcAft>
              <a:buNone/>
            </a:pPr>
            <a:r>
              <a:t/>
            </a:r>
            <a:endParaRPr sz="1700">
              <a:solidFill>
                <a:srgbClr val="33333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8" name="Shape 148"/>
        <p:cNvGrpSpPr/>
        <p:nvPr/>
      </p:nvGrpSpPr>
      <p:grpSpPr>
        <a:xfrm>
          <a:off x="0" y="0"/>
          <a:ext cx="0" cy="0"/>
          <a:chOff x="0" y="0"/>
          <a:chExt cx="0" cy="0"/>
        </a:xfrm>
      </p:grpSpPr>
      <p:sp>
        <p:nvSpPr>
          <p:cNvPr id="149" name="Google Shape;149;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accent1"/>
                </a:solidFill>
              </a:rPr>
              <a:t>‹#›</a:t>
            </a:fld>
            <a:endParaRPr>
              <a:solidFill>
                <a:schemeClr val="accent1"/>
              </a:solidFill>
            </a:endParaRPr>
          </a:p>
        </p:txBody>
      </p:sp>
      <p:pic>
        <p:nvPicPr>
          <p:cNvPr id="150" name="Google Shape;150;p19"/>
          <p:cNvPicPr preferRelativeResize="0"/>
          <p:nvPr/>
        </p:nvPicPr>
        <p:blipFill rotWithShape="1">
          <a:blip r:embed="rId3">
            <a:alphaModFix/>
          </a:blip>
          <a:srcRect b="3805" l="0" r="0" t="20091"/>
          <a:stretch/>
        </p:blipFill>
        <p:spPr>
          <a:xfrm>
            <a:off x="5449700" y="3369875"/>
            <a:ext cx="1417475" cy="1558775"/>
          </a:xfrm>
          <a:prstGeom prst="rect">
            <a:avLst/>
          </a:prstGeom>
          <a:noFill/>
          <a:ln>
            <a:noFill/>
          </a:ln>
        </p:spPr>
      </p:pic>
      <p:pic>
        <p:nvPicPr>
          <p:cNvPr id="151" name="Google Shape;151;p19"/>
          <p:cNvPicPr preferRelativeResize="0"/>
          <p:nvPr/>
        </p:nvPicPr>
        <p:blipFill rotWithShape="1">
          <a:blip r:embed="rId4">
            <a:alphaModFix/>
          </a:blip>
          <a:srcRect b="5990" l="0" r="0" t="22180"/>
          <a:stretch/>
        </p:blipFill>
        <p:spPr>
          <a:xfrm>
            <a:off x="6993000" y="3369868"/>
            <a:ext cx="1417475" cy="1558780"/>
          </a:xfrm>
          <a:prstGeom prst="rect">
            <a:avLst/>
          </a:prstGeom>
          <a:noFill/>
          <a:ln>
            <a:noFill/>
          </a:ln>
        </p:spPr>
      </p:pic>
      <p:sp>
        <p:nvSpPr>
          <p:cNvPr id="152" name="Google Shape;152;p19"/>
          <p:cNvSpPr txBox="1"/>
          <p:nvPr>
            <p:ph type="title"/>
          </p:nvPr>
        </p:nvSpPr>
        <p:spPr>
          <a:xfrm>
            <a:off x="817825" y="1318650"/>
            <a:ext cx="7718400" cy="18336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0" lang="en" sz="1600">
                <a:latin typeface="Lato"/>
                <a:ea typeface="Lato"/>
                <a:cs typeface="Lato"/>
                <a:sym typeface="Lato"/>
              </a:rPr>
              <a:t>Advancements in computer vision have paved the way by providing tools for text detection and extraction.  It’s been observed that the accuracy of the extracted text is relatively low and contains a lot of noise. The aim is to extend the current pipeline to </a:t>
            </a:r>
            <a:r>
              <a:rPr b="0" lang="en" sz="1600">
                <a:latin typeface="Lato"/>
                <a:ea typeface="Lato"/>
                <a:cs typeface="Lato"/>
                <a:sym typeface="Lato"/>
              </a:rPr>
              <a:t>improve the accuracy by </a:t>
            </a:r>
            <a:endParaRPr b="0" sz="1600">
              <a:latin typeface="Lato"/>
              <a:ea typeface="Lato"/>
              <a:cs typeface="Lato"/>
              <a:sym typeface="Lato"/>
            </a:endParaRPr>
          </a:p>
          <a:p>
            <a:pPr indent="-330200" lvl="0" marL="1828800" rtl="0" algn="just">
              <a:spcBef>
                <a:spcPts val="500"/>
              </a:spcBef>
              <a:spcAft>
                <a:spcPts val="0"/>
              </a:spcAft>
              <a:buSzPts val="1600"/>
              <a:buFont typeface="Lato"/>
              <a:buChar char="●"/>
            </a:pPr>
            <a:r>
              <a:rPr b="0" lang="en" sz="1600">
                <a:latin typeface="Lato"/>
                <a:ea typeface="Lato"/>
                <a:cs typeface="Lato"/>
                <a:sym typeface="Lato"/>
              </a:rPr>
              <a:t>Improving the quality of the image</a:t>
            </a:r>
            <a:endParaRPr b="0" sz="1600">
              <a:latin typeface="Lato"/>
              <a:ea typeface="Lato"/>
              <a:cs typeface="Lato"/>
              <a:sym typeface="Lato"/>
            </a:endParaRPr>
          </a:p>
          <a:p>
            <a:pPr indent="-330200" lvl="0" marL="1828800" rtl="0" algn="just">
              <a:spcBef>
                <a:spcPts val="200"/>
              </a:spcBef>
              <a:spcAft>
                <a:spcPts val="0"/>
              </a:spcAft>
              <a:buSzPts val="1600"/>
              <a:buFont typeface="Lato"/>
              <a:buChar char="●"/>
            </a:pPr>
            <a:r>
              <a:rPr b="0" lang="en" sz="1600">
                <a:latin typeface="Lato"/>
                <a:ea typeface="Lato"/>
                <a:cs typeface="Lato"/>
                <a:sym typeface="Lato"/>
              </a:rPr>
              <a:t>Using NLP to extract information from raw text</a:t>
            </a:r>
            <a:endParaRPr b="0" sz="160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3080"/>
          </a:srgbClr>
        </a:solidFill>
      </p:bgPr>
    </p:bg>
    <p:spTree>
      <p:nvGrpSpPr>
        <p:cNvPr id="156" name="Shape 156"/>
        <p:cNvGrpSpPr/>
        <p:nvPr/>
      </p:nvGrpSpPr>
      <p:grpSpPr>
        <a:xfrm>
          <a:off x="0" y="0"/>
          <a:ext cx="0" cy="0"/>
          <a:chOff x="0" y="0"/>
          <a:chExt cx="0" cy="0"/>
        </a:xfrm>
      </p:grpSpPr>
      <p:sp>
        <p:nvSpPr>
          <p:cNvPr id="157" name="Google Shape;157;p20"/>
          <p:cNvSpPr txBox="1"/>
          <p:nvPr/>
        </p:nvSpPr>
        <p:spPr>
          <a:xfrm>
            <a:off x="1384650" y="2017650"/>
            <a:ext cx="6374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Raleway"/>
                <a:ea typeface="Raleway"/>
                <a:cs typeface="Raleway"/>
                <a:sym typeface="Raleway"/>
              </a:rPr>
              <a:t>Methodology</a:t>
            </a:r>
            <a:endParaRPr>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3" name="Google Shape;163;p21"/>
          <p:cNvPicPr preferRelativeResize="0"/>
          <p:nvPr/>
        </p:nvPicPr>
        <p:blipFill>
          <a:blip r:embed="rId3">
            <a:alphaModFix/>
          </a:blip>
          <a:stretch>
            <a:fillRect/>
          </a:stretch>
        </p:blipFill>
        <p:spPr>
          <a:xfrm>
            <a:off x="478104" y="2214204"/>
            <a:ext cx="670564" cy="750479"/>
          </a:xfrm>
          <a:prstGeom prst="rect">
            <a:avLst/>
          </a:prstGeom>
          <a:noFill/>
          <a:ln>
            <a:noFill/>
          </a:ln>
        </p:spPr>
      </p:pic>
      <p:pic>
        <p:nvPicPr>
          <p:cNvPr id="164" name="Google Shape;164;p21"/>
          <p:cNvPicPr preferRelativeResize="0"/>
          <p:nvPr/>
        </p:nvPicPr>
        <p:blipFill rotWithShape="1">
          <a:blip r:embed="rId4">
            <a:alphaModFix/>
          </a:blip>
          <a:srcRect b="10561" l="0" r="0" t="9724"/>
          <a:stretch/>
        </p:blipFill>
        <p:spPr>
          <a:xfrm>
            <a:off x="1702100" y="2197725"/>
            <a:ext cx="550300" cy="751350"/>
          </a:xfrm>
          <a:prstGeom prst="rect">
            <a:avLst/>
          </a:prstGeom>
          <a:noFill/>
          <a:ln>
            <a:noFill/>
          </a:ln>
        </p:spPr>
      </p:pic>
      <p:pic>
        <p:nvPicPr>
          <p:cNvPr id="165" name="Google Shape;165;p21"/>
          <p:cNvPicPr preferRelativeResize="0"/>
          <p:nvPr/>
        </p:nvPicPr>
        <p:blipFill>
          <a:blip r:embed="rId5">
            <a:alphaModFix/>
          </a:blip>
          <a:stretch>
            <a:fillRect/>
          </a:stretch>
        </p:blipFill>
        <p:spPr>
          <a:xfrm>
            <a:off x="1830853" y="2323742"/>
            <a:ext cx="292799" cy="399788"/>
          </a:xfrm>
          <a:prstGeom prst="rect">
            <a:avLst/>
          </a:prstGeom>
          <a:noFill/>
          <a:ln>
            <a:noFill/>
          </a:ln>
        </p:spPr>
      </p:pic>
      <p:pic>
        <p:nvPicPr>
          <p:cNvPr id="166" name="Google Shape;166;p21"/>
          <p:cNvPicPr preferRelativeResize="0"/>
          <p:nvPr/>
        </p:nvPicPr>
        <p:blipFill>
          <a:blip r:embed="rId6">
            <a:alphaModFix/>
          </a:blip>
          <a:stretch>
            <a:fillRect/>
          </a:stretch>
        </p:blipFill>
        <p:spPr>
          <a:xfrm>
            <a:off x="5253614" y="2197752"/>
            <a:ext cx="671325" cy="751330"/>
          </a:xfrm>
          <a:prstGeom prst="rect">
            <a:avLst/>
          </a:prstGeom>
          <a:noFill/>
          <a:ln>
            <a:noFill/>
          </a:ln>
        </p:spPr>
      </p:pic>
      <p:pic>
        <p:nvPicPr>
          <p:cNvPr id="167" name="Google Shape;167;p21"/>
          <p:cNvPicPr preferRelativeResize="0"/>
          <p:nvPr/>
        </p:nvPicPr>
        <p:blipFill rotWithShape="1">
          <a:blip r:embed="rId7">
            <a:alphaModFix/>
          </a:blip>
          <a:srcRect b="12585" l="18060" r="-18060" t="14453"/>
          <a:stretch/>
        </p:blipFill>
        <p:spPr>
          <a:xfrm>
            <a:off x="1267195" y="2397547"/>
            <a:ext cx="398120" cy="383811"/>
          </a:xfrm>
          <a:prstGeom prst="rect">
            <a:avLst/>
          </a:prstGeom>
          <a:noFill/>
          <a:ln>
            <a:noFill/>
          </a:ln>
        </p:spPr>
      </p:pic>
      <p:sp>
        <p:nvSpPr>
          <p:cNvPr id="168" name="Google Shape;168;p21"/>
          <p:cNvSpPr txBox="1"/>
          <p:nvPr/>
        </p:nvSpPr>
        <p:spPr>
          <a:xfrm>
            <a:off x="266763" y="3154652"/>
            <a:ext cx="1086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2"/>
                </a:solidFill>
                <a:latin typeface="Lato"/>
                <a:ea typeface="Lato"/>
                <a:cs typeface="Lato"/>
                <a:sym typeface="Lato"/>
              </a:rPr>
              <a:t>Document </a:t>
            </a:r>
            <a:endParaRPr b="1" sz="1100">
              <a:solidFill>
                <a:schemeClr val="dk2"/>
              </a:solidFill>
              <a:latin typeface="Lato"/>
              <a:ea typeface="Lato"/>
              <a:cs typeface="Lato"/>
              <a:sym typeface="Lato"/>
            </a:endParaRPr>
          </a:p>
          <a:p>
            <a:pPr indent="0" lvl="0" marL="0" rtl="0" algn="ctr">
              <a:spcBef>
                <a:spcPts val="0"/>
              </a:spcBef>
              <a:spcAft>
                <a:spcPts val="0"/>
              </a:spcAft>
              <a:buNone/>
            </a:pPr>
            <a:r>
              <a:rPr b="1" lang="en" sz="1100">
                <a:solidFill>
                  <a:schemeClr val="dk2"/>
                </a:solidFill>
                <a:latin typeface="Lato"/>
                <a:ea typeface="Lato"/>
                <a:cs typeface="Lato"/>
                <a:sym typeface="Lato"/>
              </a:rPr>
              <a:t>Scan</a:t>
            </a:r>
            <a:endParaRPr b="1" sz="1100">
              <a:solidFill>
                <a:schemeClr val="dk2"/>
              </a:solidFill>
              <a:latin typeface="Lato"/>
              <a:ea typeface="Lato"/>
              <a:cs typeface="Lato"/>
              <a:sym typeface="Lato"/>
            </a:endParaRPr>
          </a:p>
        </p:txBody>
      </p:sp>
      <p:sp>
        <p:nvSpPr>
          <p:cNvPr id="169" name="Google Shape;169;p21"/>
          <p:cNvSpPr txBox="1"/>
          <p:nvPr/>
        </p:nvSpPr>
        <p:spPr>
          <a:xfrm>
            <a:off x="1475006" y="3059892"/>
            <a:ext cx="10056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2"/>
                </a:solidFill>
                <a:latin typeface="Lato"/>
                <a:ea typeface="Lato"/>
                <a:cs typeface="Lato"/>
                <a:sym typeface="Lato"/>
              </a:rPr>
              <a:t>Scanned Image File Upload</a:t>
            </a:r>
            <a:endParaRPr b="1" sz="1100">
              <a:solidFill>
                <a:schemeClr val="dk2"/>
              </a:solidFill>
              <a:latin typeface="Lato"/>
              <a:ea typeface="Lato"/>
              <a:cs typeface="Lato"/>
              <a:sym typeface="Lato"/>
            </a:endParaRPr>
          </a:p>
        </p:txBody>
      </p:sp>
      <p:sp>
        <p:nvSpPr>
          <p:cNvPr id="170" name="Google Shape;170;p21"/>
          <p:cNvSpPr txBox="1"/>
          <p:nvPr/>
        </p:nvSpPr>
        <p:spPr>
          <a:xfrm>
            <a:off x="3894662" y="3046638"/>
            <a:ext cx="10056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2"/>
                </a:solidFill>
                <a:latin typeface="Lato"/>
                <a:ea typeface="Lato"/>
                <a:cs typeface="Lato"/>
                <a:sym typeface="Lato"/>
              </a:rPr>
              <a:t>Optical Character Recognition</a:t>
            </a:r>
            <a:endParaRPr b="1" sz="1100">
              <a:solidFill>
                <a:schemeClr val="dk2"/>
              </a:solidFill>
              <a:latin typeface="Lato"/>
              <a:ea typeface="Lato"/>
              <a:cs typeface="Lato"/>
              <a:sym typeface="Lato"/>
            </a:endParaRPr>
          </a:p>
        </p:txBody>
      </p:sp>
      <p:sp>
        <p:nvSpPr>
          <p:cNvPr id="171" name="Google Shape;171;p21"/>
          <p:cNvSpPr txBox="1"/>
          <p:nvPr/>
        </p:nvSpPr>
        <p:spPr>
          <a:xfrm>
            <a:off x="5076336" y="3128558"/>
            <a:ext cx="1005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333333"/>
                </a:solidFill>
                <a:latin typeface="Lato"/>
                <a:ea typeface="Lato"/>
                <a:cs typeface="Lato"/>
                <a:sym typeface="Lato"/>
              </a:rPr>
              <a:t>Text Extraction</a:t>
            </a:r>
            <a:endParaRPr b="1" sz="1100">
              <a:solidFill>
                <a:srgbClr val="333333"/>
              </a:solidFill>
              <a:latin typeface="Lato"/>
              <a:ea typeface="Lato"/>
              <a:cs typeface="Lato"/>
              <a:sym typeface="Lato"/>
            </a:endParaRPr>
          </a:p>
        </p:txBody>
      </p:sp>
      <p:sp>
        <p:nvSpPr>
          <p:cNvPr id="172" name="Google Shape;172;p21"/>
          <p:cNvSpPr txBox="1"/>
          <p:nvPr/>
        </p:nvSpPr>
        <p:spPr>
          <a:xfrm>
            <a:off x="2575475" y="3069911"/>
            <a:ext cx="12243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2"/>
                </a:solidFill>
                <a:latin typeface="Lato"/>
                <a:ea typeface="Lato"/>
                <a:cs typeface="Lato"/>
                <a:sym typeface="Lato"/>
              </a:rPr>
              <a:t>Image Preprocessing Pipeline</a:t>
            </a:r>
            <a:endParaRPr b="1" sz="1100">
              <a:solidFill>
                <a:schemeClr val="dk2"/>
              </a:solidFill>
              <a:latin typeface="Lato"/>
              <a:ea typeface="Lato"/>
              <a:cs typeface="Lato"/>
              <a:sym typeface="Lato"/>
            </a:endParaRPr>
          </a:p>
        </p:txBody>
      </p:sp>
      <p:pic>
        <p:nvPicPr>
          <p:cNvPr id="173" name="Google Shape;173;p21"/>
          <p:cNvPicPr preferRelativeResize="0"/>
          <p:nvPr/>
        </p:nvPicPr>
        <p:blipFill rotWithShape="1">
          <a:blip r:embed="rId7">
            <a:alphaModFix/>
          </a:blip>
          <a:srcRect b="12585" l="18060" r="-18060" t="14453"/>
          <a:stretch/>
        </p:blipFill>
        <p:spPr>
          <a:xfrm>
            <a:off x="4812845" y="2381456"/>
            <a:ext cx="398120" cy="383811"/>
          </a:xfrm>
          <a:prstGeom prst="rect">
            <a:avLst/>
          </a:prstGeom>
          <a:noFill/>
          <a:ln>
            <a:noFill/>
          </a:ln>
        </p:spPr>
      </p:pic>
      <p:pic>
        <p:nvPicPr>
          <p:cNvPr id="174" name="Google Shape;174;p21"/>
          <p:cNvPicPr preferRelativeResize="0"/>
          <p:nvPr/>
        </p:nvPicPr>
        <p:blipFill rotWithShape="1">
          <a:blip r:embed="rId7">
            <a:alphaModFix/>
          </a:blip>
          <a:srcRect b="12585" l="18060" r="-18060" t="14453"/>
          <a:stretch/>
        </p:blipFill>
        <p:spPr>
          <a:xfrm>
            <a:off x="3691374" y="2397547"/>
            <a:ext cx="398120" cy="383811"/>
          </a:xfrm>
          <a:prstGeom prst="rect">
            <a:avLst/>
          </a:prstGeom>
          <a:noFill/>
          <a:ln>
            <a:noFill/>
          </a:ln>
        </p:spPr>
      </p:pic>
      <p:pic>
        <p:nvPicPr>
          <p:cNvPr id="175" name="Google Shape;175;p21"/>
          <p:cNvPicPr preferRelativeResize="0"/>
          <p:nvPr/>
        </p:nvPicPr>
        <p:blipFill rotWithShape="1">
          <a:blip r:embed="rId7">
            <a:alphaModFix/>
          </a:blip>
          <a:srcRect b="12585" l="18060" r="-18060" t="14453"/>
          <a:stretch/>
        </p:blipFill>
        <p:spPr>
          <a:xfrm>
            <a:off x="2442419" y="2381503"/>
            <a:ext cx="398120" cy="383811"/>
          </a:xfrm>
          <a:prstGeom prst="rect">
            <a:avLst/>
          </a:prstGeom>
          <a:noFill/>
          <a:ln>
            <a:noFill/>
          </a:ln>
        </p:spPr>
      </p:pic>
      <p:pic>
        <p:nvPicPr>
          <p:cNvPr id="176" name="Google Shape;176;p21"/>
          <p:cNvPicPr preferRelativeResize="0"/>
          <p:nvPr/>
        </p:nvPicPr>
        <p:blipFill>
          <a:blip r:embed="rId8">
            <a:alphaModFix/>
          </a:blip>
          <a:stretch>
            <a:fillRect/>
          </a:stretch>
        </p:blipFill>
        <p:spPr>
          <a:xfrm>
            <a:off x="2905291" y="2213805"/>
            <a:ext cx="671332" cy="751337"/>
          </a:xfrm>
          <a:prstGeom prst="rect">
            <a:avLst/>
          </a:prstGeom>
          <a:noFill/>
          <a:ln>
            <a:noFill/>
          </a:ln>
        </p:spPr>
      </p:pic>
      <p:pic>
        <p:nvPicPr>
          <p:cNvPr id="177" name="Google Shape;177;p21"/>
          <p:cNvPicPr preferRelativeResize="0"/>
          <p:nvPr/>
        </p:nvPicPr>
        <p:blipFill rotWithShape="1">
          <a:blip r:embed="rId7">
            <a:alphaModFix/>
          </a:blip>
          <a:srcRect b="12585" l="18060" r="-18060" t="14453"/>
          <a:stretch/>
        </p:blipFill>
        <p:spPr>
          <a:xfrm>
            <a:off x="5997001" y="2381456"/>
            <a:ext cx="398120" cy="383811"/>
          </a:xfrm>
          <a:prstGeom prst="rect">
            <a:avLst/>
          </a:prstGeom>
          <a:noFill/>
          <a:ln>
            <a:noFill/>
          </a:ln>
        </p:spPr>
      </p:pic>
      <p:pic>
        <p:nvPicPr>
          <p:cNvPr id="178" name="Google Shape;178;p21"/>
          <p:cNvPicPr preferRelativeResize="0"/>
          <p:nvPr/>
        </p:nvPicPr>
        <p:blipFill>
          <a:blip r:embed="rId9">
            <a:alphaModFix/>
          </a:blip>
          <a:stretch>
            <a:fillRect/>
          </a:stretch>
        </p:blipFill>
        <p:spPr>
          <a:xfrm>
            <a:off x="6409596" y="2137850"/>
            <a:ext cx="832016" cy="871015"/>
          </a:xfrm>
          <a:prstGeom prst="rect">
            <a:avLst/>
          </a:prstGeom>
          <a:noFill/>
          <a:ln>
            <a:noFill/>
          </a:ln>
        </p:spPr>
      </p:pic>
      <p:sp>
        <p:nvSpPr>
          <p:cNvPr id="179" name="Google Shape;179;p21"/>
          <p:cNvSpPr txBox="1"/>
          <p:nvPr/>
        </p:nvSpPr>
        <p:spPr>
          <a:xfrm>
            <a:off x="6314299" y="3128552"/>
            <a:ext cx="1086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333333"/>
                </a:solidFill>
                <a:latin typeface="Lato"/>
                <a:ea typeface="Lato"/>
                <a:cs typeface="Lato"/>
                <a:sym typeface="Lato"/>
              </a:rPr>
              <a:t>Information Extraction</a:t>
            </a:r>
            <a:endParaRPr b="1" sz="1100">
              <a:solidFill>
                <a:srgbClr val="333333"/>
              </a:solidFill>
              <a:latin typeface="Lato"/>
              <a:ea typeface="Lato"/>
              <a:cs typeface="Lato"/>
              <a:sym typeface="Lato"/>
            </a:endParaRPr>
          </a:p>
        </p:txBody>
      </p:sp>
      <p:pic>
        <p:nvPicPr>
          <p:cNvPr id="180" name="Google Shape;180;p21"/>
          <p:cNvPicPr preferRelativeResize="0"/>
          <p:nvPr/>
        </p:nvPicPr>
        <p:blipFill rotWithShape="1">
          <a:blip r:embed="rId7">
            <a:alphaModFix/>
          </a:blip>
          <a:srcRect b="12585" l="18060" r="-18060" t="14453"/>
          <a:stretch/>
        </p:blipFill>
        <p:spPr>
          <a:xfrm>
            <a:off x="7278398" y="2365431"/>
            <a:ext cx="398120" cy="383811"/>
          </a:xfrm>
          <a:prstGeom prst="rect">
            <a:avLst/>
          </a:prstGeom>
          <a:noFill/>
          <a:ln>
            <a:noFill/>
          </a:ln>
        </p:spPr>
      </p:pic>
      <p:pic>
        <p:nvPicPr>
          <p:cNvPr id="181" name="Google Shape;181;p21"/>
          <p:cNvPicPr preferRelativeResize="0"/>
          <p:nvPr/>
        </p:nvPicPr>
        <p:blipFill>
          <a:blip r:embed="rId10">
            <a:alphaModFix/>
          </a:blip>
          <a:stretch>
            <a:fillRect/>
          </a:stretch>
        </p:blipFill>
        <p:spPr>
          <a:xfrm>
            <a:off x="7771392" y="2137907"/>
            <a:ext cx="894260" cy="871017"/>
          </a:xfrm>
          <a:prstGeom prst="rect">
            <a:avLst/>
          </a:prstGeom>
          <a:noFill/>
          <a:ln>
            <a:noFill/>
          </a:ln>
        </p:spPr>
      </p:pic>
      <p:sp>
        <p:nvSpPr>
          <p:cNvPr id="182" name="Google Shape;182;p21"/>
          <p:cNvSpPr txBox="1"/>
          <p:nvPr/>
        </p:nvSpPr>
        <p:spPr>
          <a:xfrm>
            <a:off x="7441829" y="3128540"/>
            <a:ext cx="15534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333333"/>
                </a:solidFill>
                <a:latin typeface="Lato"/>
                <a:ea typeface="Lato"/>
                <a:cs typeface="Lato"/>
                <a:sym typeface="Lato"/>
              </a:rPr>
              <a:t>Text - to - Speech Conversion</a:t>
            </a:r>
            <a:endParaRPr b="1" sz="1100">
              <a:solidFill>
                <a:srgbClr val="333333"/>
              </a:solidFill>
              <a:latin typeface="Lato"/>
              <a:ea typeface="Lato"/>
              <a:cs typeface="Lato"/>
              <a:sym typeface="Lato"/>
            </a:endParaRPr>
          </a:p>
        </p:txBody>
      </p:sp>
      <p:pic>
        <p:nvPicPr>
          <p:cNvPr id="183" name="Google Shape;183;p21"/>
          <p:cNvPicPr preferRelativeResize="0"/>
          <p:nvPr/>
        </p:nvPicPr>
        <p:blipFill>
          <a:blip r:embed="rId11">
            <a:alphaModFix/>
          </a:blip>
          <a:stretch>
            <a:fillRect/>
          </a:stretch>
        </p:blipFill>
        <p:spPr>
          <a:xfrm>
            <a:off x="4035400" y="2197737"/>
            <a:ext cx="733575" cy="751350"/>
          </a:xfrm>
          <a:prstGeom prst="rect">
            <a:avLst/>
          </a:prstGeom>
          <a:noFill/>
          <a:ln>
            <a:noFill/>
          </a:ln>
        </p:spPr>
      </p:pic>
      <p:pic>
        <p:nvPicPr>
          <p:cNvPr id="184" name="Google Shape;184;p21"/>
          <p:cNvPicPr preferRelativeResize="0"/>
          <p:nvPr/>
        </p:nvPicPr>
        <p:blipFill>
          <a:blip r:embed="rId12">
            <a:alphaModFix/>
          </a:blip>
          <a:stretch>
            <a:fillRect/>
          </a:stretch>
        </p:blipFill>
        <p:spPr>
          <a:xfrm>
            <a:off x="4204227" y="2613147"/>
            <a:ext cx="253510" cy="259652"/>
          </a:xfrm>
          <a:prstGeom prst="rect">
            <a:avLst/>
          </a:prstGeom>
          <a:noFill/>
          <a:ln>
            <a:noFill/>
          </a:ln>
        </p:spPr>
      </p:pic>
      <p:sp>
        <p:nvSpPr>
          <p:cNvPr id="185" name="Google Shape;185;p2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Methodology</a:t>
            </a:r>
            <a:endParaRPr sz="2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3080"/>
          </a:srgbClr>
        </a:solidFill>
      </p:bgPr>
    </p:bg>
    <p:spTree>
      <p:nvGrpSpPr>
        <p:cNvPr id="189" name="Shape 189"/>
        <p:cNvGrpSpPr/>
        <p:nvPr/>
      </p:nvGrpSpPr>
      <p:grpSpPr>
        <a:xfrm>
          <a:off x="0" y="0"/>
          <a:ext cx="0" cy="0"/>
          <a:chOff x="0" y="0"/>
          <a:chExt cx="0" cy="0"/>
        </a:xfrm>
      </p:grpSpPr>
      <p:sp>
        <p:nvSpPr>
          <p:cNvPr id="190" name="Google Shape;190;p22"/>
          <p:cNvSpPr txBox="1"/>
          <p:nvPr/>
        </p:nvSpPr>
        <p:spPr>
          <a:xfrm>
            <a:off x="1384650" y="2017650"/>
            <a:ext cx="6374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Raleway"/>
                <a:ea typeface="Raleway"/>
                <a:cs typeface="Raleway"/>
                <a:sym typeface="Raleway"/>
              </a:rPr>
              <a:t>Architecture</a:t>
            </a:r>
            <a:endParaRPr>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6" name="Google Shape;196;p2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Architecture</a:t>
            </a:r>
            <a:endParaRPr sz="2800"/>
          </a:p>
        </p:txBody>
      </p:sp>
      <p:pic>
        <p:nvPicPr>
          <p:cNvPr id="197" name="Google Shape;197;p23"/>
          <p:cNvPicPr preferRelativeResize="0"/>
          <p:nvPr/>
        </p:nvPicPr>
        <p:blipFill>
          <a:blip r:embed="rId3">
            <a:alphaModFix/>
          </a:blip>
          <a:stretch>
            <a:fillRect/>
          </a:stretch>
        </p:blipFill>
        <p:spPr>
          <a:xfrm>
            <a:off x="2238450" y="1765000"/>
            <a:ext cx="4670412" cy="2984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3080"/>
          </a:srgbClr>
        </a:solidFill>
      </p:bgPr>
    </p:bg>
    <p:spTree>
      <p:nvGrpSpPr>
        <p:cNvPr id="201" name="Shape 201"/>
        <p:cNvGrpSpPr/>
        <p:nvPr/>
      </p:nvGrpSpPr>
      <p:grpSpPr>
        <a:xfrm>
          <a:off x="0" y="0"/>
          <a:ext cx="0" cy="0"/>
          <a:chOff x="0" y="0"/>
          <a:chExt cx="0" cy="0"/>
        </a:xfrm>
      </p:grpSpPr>
      <p:sp>
        <p:nvSpPr>
          <p:cNvPr id="202" name="Google Shape;202;p24"/>
          <p:cNvSpPr txBox="1"/>
          <p:nvPr/>
        </p:nvSpPr>
        <p:spPr>
          <a:xfrm>
            <a:off x="1384650" y="2017650"/>
            <a:ext cx="6374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Raleway"/>
                <a:ea typeface="Raleway"/>
                <a:cs typeface="Raleway"/>
                <a:sym typeface="Raleway"/>
              </a:rPr>
              <a:t>Project Status</a:t>
            </a:r>
            <a:endParaRPr>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Status</a:t>
            </a:r>
            <a:endParaRPr/>
          </a:p>
        </p:txBody>
      </p:sp>
      <p:sp>
        <p:nvSpPr>
          <p:cNvPr id="208" name="Google Shape;208;p25"/>
          <p:cNvSpPr txBox="1"/>
          <p:nvPr>
            <p:ph idx="1" type="body"/>
          </p:nvPr>
        </p:nvSpPr>
        <p:spPr>
          <a:xfrm>
            <a:off x="729325" y="2078875"/>
            <a:ext cx="7688400" cy="2502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Presented Review 1</a:t>
            </a:r>
            <a:endParaRPr sz="1400"/>
          </a:p>
          <a:p>
            <a:pPr indent="-317500" lvl="0" marL="457200" rtl="0" algn="l">
              <a:spcBef>
                <a:spcPts val="0"/>
              </a:spcBef>
              <a:spcAft>
                <a:spcPts val="0"/>
              </a:spcAft>
              <a:buSzPts val="1400"/>
              <a:buChar char="●"/>
            </a:pPr>
            <a:r>
              <a:rPr lang="en" sz="1400"/>
              <a:t>Gained access to use  college leave applications as dataset</a:t>
            </a:r>
            <a:endParaRPr sz="1400"/>
          </a:p>
          <a:p>
            <a:pPr indent="-317500" lvl="0" marL="457200" rtl="0" algn="l">
              <a:spcBef>
                <a:spcPts val="0"/>
              </a:spcBef>
              <a:spcAft>
                <a:spcPts val="0"/>
              </a:spcAft>
              <a:buSzPts val="1400"/>
              <a:buChar char="●"/>
            </a:pPr>
            <a:r>
              <a:rPr lang="en" sz="1400"/>
              <a:t>Drafted survey paper</a:t>
            </a:r>
            <a:endParaRPr sz="1400"/>
          </a:p>
          <a:p>
            <a:pPr indent="-317500" lvl="0" marL="457200" rtl="0" algn="l">
              <a:spcBef>
                <a:spcPts val="0"/>
              </a:spcBef>
              <a:spcAft>
                <a:spcPts val="0"/>
              </a:spcAft>
              <a:buSzPts val="1400"/>
              <a:buChar char="●"/>
            </a:pPr>
            <a:r>
              <a:rPr lang="en" sz="1400"/>
              <a:t>Developed code for image preprocessing pipeline</a:t>
            </a:r>
            <a:endParaRPr sz="1400"/>
          </a:p>
          <a:p>
            <a:pPr indent="-317500" lvl="0" marL="457200" rtl="0" algn="l">
              <a:spcBef>
                <a:spcPts val="0"/>
              </a:spcBef>
              <a:spcAft>
                <a:spcPts val="0"/>
              </a:spcAft>
              <a:buSzPts val="1400"/>
              <a:buChar char="●"/>
            </a:pPr>
            <a:r>
              <a:rPr lang="en" sz="1400"/>
              <a:t>Developed code for text extraction using NLP</a:t>
            </a:r>
            <a:endParaRPr sz="1400"/>
          </a:p>
        </p:txBody>
      </p:sp>
      <p:sp>
        <p:nvSpPr>
          <p:cNvPr id="209" name="Google Shape;209;p2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0" st="0"/>
                                            </p:txEl>
                                          </p:spTgt>
                                        </p:tgtEl>
                                        <p:attrNameLst>
                                          <p:attrName>style.visibility</p:attrName>
                                        </p:attrNameLst>
                                      </p:cBhvr>
                                      <p:to>
                                        <p:strVal val="visible"/>
                                      </p:to>
                                    </p:set>
                                    <p:animEffect filter="fade" transition="in">
                                      <p:cBhvr>
                                        <p:cTn dur="1000"/>
                                        <p:tgtEl>
                                          <p:spTgt spid="2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1" st="1"/>
                                            </p:txEl>
                                          </p:spTgt>
                                        </p:tgtEl>
                                        <p:attrNameLst>
                                          <p:attrName>style.visibility</p:attrName>
                                        </p:attrNameLst>
                                      </p:cBhvr>
                                      <p:to>
                                        <p:strVal val="visible"/>
                                      </p:to>
                                    </p:set>
                                    <p:animEffect filter="fade" transition="in">
                                      <p:cBhvr>
                                        <p:cTn dur="1000"/>
                                        <p:tgtEl>
                                          <p:spTgt spid="20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2" st="2"/>
                                            </p:txEl>
                                          </p:spTgt>
                                        </p:tgtEl>
                                        <p:attrNameLst>
                                          <p:attrName>style.visibility</p:attrName>
                                        </p:attrNameLst>
                                      </p:cBhvr>
                                      <p:to>
                                        <p:strVal val="visible"/>
                                      </p:to>
                                    </p:set>
                                    <p:animEffect filter="fade" transition="in">
                                      <p:cBhvr>
                                        <p:cTn dur="1000"/>
                                        <p:tgtEl>
                                          <p:spTgt spid="20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3" st="3"/>
                                            </p:txEl>
                                          </p:spTgt>
                                        </p:tgtEl>
                                        <p:attrNameLst>
                                          <p:attrName>style.visibility</p:attrName>
                                        </p:attrNameLst>
                                      </p:cBhvr>
                                      <p:to>
                                        <p:strVal val="visible"/>
                                      </p:to>
                                    </p:set>
                                    <p:animEffect filter="fade" transition="in">
                                      <p:cBhvr>
                                        <p:cTn dur="1000"/>
                                        <p:tgtEl>
                                          <p:spTgt spid="20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4" st="4"/>
                                            </p:txEl>
                                          </p:spTgt>
                                        </p:tgtEl>
                                        <p:attrNameLst>
                                          <p:attrName>style.visibility</p:attrName>
                                        </p:attrNameLst>
                                      </p:cBhvr>
                                      <p:to>
                                        <p:strVal val="visible"/>
                                      </p:to>
                                    </p:set>
                                    <p:animEffect filter="fade" transition="in">
                                      <p:cBhvr>
                                        <p:cTn dur="1000"/>
                                        <p:tgtEl>
                                          <p:spTgt spid="20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